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Nunito Sans Semi-Bold" charset="1" panose="00000700000000000000"/>
      <p:regular r:id="rId15"/>
    </p:embeddedFont>
    <p:embeddedFont>
      <p:font typeface="Nunito Sans Extra-Light" charset="1" panose="000003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3.png" Type="http://schemas.openxmlformats.org/officeDocument/2006/relationships/image"/><Relationship Id="rId4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CC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87595" y="7067694"/>
            <a:ext cx="19663191" cy="4006943"/>
            <a:chOff x="0" y="0"/>
            <a:chExt cx="155379842" cy="316631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155235067" cy="31518355"/>
            </a:xfrm>
            <a:custGeom>
              <a:avLst/>
              <a:gdLst/>
              <a:ahLst/>
              <a:cxnLst/>
              <a:rect r="r" b="b" t="t" l="l"/>
              <a:pathLst>
                <a:path h="31518355" w="155235067">
                  <a:moveTo>
                    <a:pt x="0" y="0"/>
                  </a:moveTo>
                  <a:lnTo>
                    <a:pt x="155235067" y="0"/>
                  </a:lnTo>
                  <a:lnTo>
                    <a:pt x="155235067" y="31518355"/>
                  </a:lnTo>
                  <a:lnTo>
                    <a:pt x="0" y="31518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7F3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5379837" cy="31663134"/>
            </a:xfrm>
            <a:custGeom>
              <a:avLst/>
              <a:gdLst/>
              <a:ahLst/>
              <a:cxnLst/>
              <a:rect r="r" b="b" t="t" l="l"/>
              <a:pathLst>
                <a:path h="31663134" w="155379837">
                  <a:moveTo>
                    <a:pt x="155235064" y="31518352"/>
                  </a:moveTo>
                  <a:lnTo>
                    <a:pt x="155379837" y="31518352"/>
                  </a:lnTo>
                  <a:lnTo>
                    <a:pt x="155379837" y="31663134"/>
                  </a:lnTo>
                  <a:lnTo>
                    <a:pt x="155235064" y="31663134"/>
                  </a:lnTo>
                  <a:lnTo>
                    <a:pt x="155235064" y="31518352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1518352"/>
                  </a:lnTo>
                  <a:lnTo>
                    <a:pt x="0" y="31518352"/>
                  </a:lnTo>
                  <a:lnTo>
                    <a:pt x="0" y="144780"/>
                  </a:lnTo>
                  <a:close/>
                  <a:moveTo>
                    <a:pt x="0" y="31518352"/>
                  </a:moveTo>
                  <a:lnTo>
                    <a:pt x="144780" y="31518352"/>
                  </a:lnTo>
                  <a:lnTo>
                    <a:pt x="144780" y="31663134"/>
                  </a:lnTo>
                  <a:lnTo>
                    <a:pt x="0" y="31663134"/>
                  </a:lnTo>
                  <a:lnTo>
                    <a:pt x="0" y="31518352"/>
                  </a:lnTo>
                  <a:close/>
                  <a:moveTo>
                    <a:pt x="155235064" y="144780"/>
                  </a:moveTo>
                  <a:lnTo>
                    <a:pt x="155379837" y="144780"/>
                  </a:lnTo>
                  <a:lnTo>
                    <a:pt x="155379837" y="31518352"/>
                  </a:lnTo>
                  <a:lnTo>
                    <a:pt x="155235064" y="31518352"/>
                  </a:lnTo>
                  <a:lnTo>
                    <a:pt x="155235064" y="144780"/>
                  </a:lnTo>
                  <a:close/>
                  <a:moveTo>
                    <a:pt x="144780" y="31518352"/>
                  </a:moveTo>
                  <a:lnTo>
                    <a:pt x="155235064" y="31518352"/>
                  </a:lnTo>
                  <a:lnTo>
                    <a:pt x="155235064" y="31663134"/>
                  </a:lnTo>
                  <a:lnTo>
                    <a:pt x="144780" y="31663134"/>
                  </a:lnTo>
                  <a:lnTo>
                    <a:pt x="144780" y="31518352"/>
                  </a:lnTo>
                  <a:close/>
                  <a:moveTo>
                    <a:pt x="155235064" y="0"/>
                  </a:moveTo>
                  <a:lnTo>
                    <a:pt x="155379837" y="0"/>
                  </a:lnTo>
                  <a:lnTo>
                    <a:pt x="155379837" y="144780"/>
                  </a:lnTo>
                  <a:lnTo>
                    <a:pt x="155235064" y="144780"/>
                  </a:lnTo>
                  <a:lnTo>
                    <a:pt x="155235064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55235064" y="0"/>
                  </a:lnTo>
                  <a:lnTo>
                    <a:pt x="155235064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FF7F3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124950" y="1753155"/>
            <a:ext cx="9163050" cy="8779868"/>
          </a:xfrm>
          <a:custGeom>
            <a:avLst/>
            <a:gdLst/>
            <a:ahLst/>
            <a:cxnLst/>
            <a:rect r="r" b="b" t="t" l="l"/>
            <a:pathLst>
              <a:path h="8779868" w="9163050">
                <a:moveTo>
                  <a:pt x="0" y="0"/>
                </a:moveTo>
                <a:lnTo>
                  <a:pt x="9163050" y="0"/>
                </a:lnTo>
                <a:lnTo>
                  <a:pt x="9163050" y="8779868"/>
                </a:lnTo>
                <a:lnTo>
                  <a:pt x="0" y="8779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209675"/>
            <a:ext cx="10732760" cy="3507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9100" b="true">
                <a:solidFill>
                  <a:srgbClr val="393A3F"/>
                </a:solidFill>
                <a:latin typeface="Nunito Sans Semi-Bold"/>
                <a:ea typeface="Nunito Sans Semi-Bold"/>
                <a:cs typeface="Nunito Sans Semi-Bold"/>
                <a:sym typeface="Nunito Sans Semi-Bold"/>
              </a:rPr>
              <a:t>RELATÓRIO TÉCNICO: RESTAURANTE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CC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25774" y="-2702903"/>
            <a:ext cx="4826978" cy="4826978"/>
          </a:xfrm>
          <a:custGeom>
            <a:avLst/>
            <a:gdLst/>
            <a:ahLst/>
            <a:cxnLst/>
            <a:rect r="r" b="b" t="t" l="l"/>
            <a:pathLst>
              <a:path h="4826978" w="4826978">
                <a:moveTo>
                  <a:pt x="0" y="0"/>
                </a:moveTo>
                <a:lnTo>
                  <a:pt x="4826979" y="0"/>
                </a:lnTo>
                <a:lnTo>
                  <a:pt x="4826979" y="4826978"/>
                </a:lnTo>
                <a:lnTo>
                  <a:pt x="0" y="4826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08373" y="2617845"/>
            <a:ext cx="5261781" cy="5051310"/>
          </a:xfrm>
          <a:custGeom>
            <a:avLst/>
            <a:gdLst/>
            <a:ahLst/>
            <a:cxnLst/>
            <a:rect r="r" b="b" t="t" l="l"/>
            <a:pathLst>
              <a:path h="5051310" w="5261781">
                <a:moveTo>
                  <a:pt x="0" y="0"/>
                </a:moveTo>
                <a:lnTo>
                  <a:pt x="5261781" y="0"/>
                </a:lnTo>
                <a:lnTo>
                  <a:pt x="5261781" y="5051310"/>
                </a:lnTo>
                <a:lnTo>
                  <a:pt x="0" y="50513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25774" y="8164455"/>
            <a:ext cx="4826978" cy="4826978"/>
          </a:xfrm>
          <a:custGeom>
            <a:avLst/>
            <a:gdLst/>
            <a:ahLst/>
            <a:cxnLst/>
            <a:rect r="r" b="b" t="t" l="l"/>
            <a:pathLst>
              <a:path h="4826978" w="4826978">
                <a:moveTo>
                  <a:pt x="0" y="0"/>
                </a:moveTo>
                <a:lnTo>
                  <a:pt x="4826979" y="0"/>
                </a:lnTo>
                <a:lnTo>
                  <a:pt x="4826979" y="4826978"/>
                </a:lnTo>
                <a:lnTo>
                  <a:pt x="0" y="4826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40828" y="-1196463"/>
            <a:ext cx="2996871" cy="2985633"/>
          </a:xfrm>
          <a:custGeom>
            <a:avLst/>
            <a:gdLst/>
            <a:ahLst/>
            <a:cxnLst/>
            <a:rect r="r" b="b" t="t" l="l"/>
            <a:pathLst>
              <a:path h="2985633" w="2996871">
                <a:moveTo>
                  <a:pt x="0" y="0"/>
                </a:moveTo>
                <a:lnTo>
                  <a:pt x="2996871" y="0"/>
                </a:lnTo>
                <a:lnTo>
                  <a:pt x="2996871" y="2985633"/>
                </a:lnTo>
                <a:lnTo>
                  <a:pt x="0" y="29856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513658" y="8497830"/>
            <a:ext cx="2041112" cy="2080114"/>
          </a:xfrm>
          <a:custGeom>
            <a:avLst/>
            <a:gdLst/>
            <a:ahLst/>
            <a:cxnLst/>
            <a:rect r="r" b="b" t="t" l="l"/>
            <a:pathLst>
              <a:path h="2080114" w="2041112">
                <a:moveTo>
                  <a:pt x="0" y="0"/>
                </a:moveTo>
                <a:lnTo>
                  <a:pt x="2041112" y="0"/>
                </a:lnTo>
                <a:lnTo>
                  <a:pt x="2041112" y="2080114"/>
                </a:lnTo>
                <a:lnTo>
                  <a:pt x="0" y="20801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748126"/>
            <a:ext cx="9025708" cy="6911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Adoção de tecnologia acessível: O uso de QR Codes nas mesas e uma aplicação web responsiva foram escolhas acertadas, eliminando a necessidade de downloads e aproveitando o uso comum de smartphones.</a:t>
            </a:r>
          </a:p>
          <a:p>
            <a:pPr algn="l">
              <a:lnSpc>
                <a:spcPts val="3900"/>
              </a:lnSpc>
            </a:pP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Interface amigável: A segunda fase do projeto atendeu parcialmente aos problemas de usabilidade com a introdução do "modo simplificado".</a:t>
            </a:r>
          </a:p>
          <a:p>
            <a:pPr algn="l">
              <a:lnSpc>
                <a:spcPts val="3900"/>
              </a:lnSpc>
            </a:pP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Utilização de metodologias ágeis: A comunicação constante com o cliente (reuniões diárias) aproximou o time de desenvolvimento do contexto real de uso, favorecendo adaptações rápidas.</a:t>
            </a:r>
          </a:p>
          <a:p>
            <a:pPr algn="l">
              <a:lnSpc>
                <a:spcPts val="39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1251585"/>
            <a:ext cx="8403273" cy="96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true">
                <a:solidFill>
                  <a:srgbClr val="393A3F"/>
                </a:solidFill>
                <a:latin typeface="Nunito Sans Semi-Bold"/>
                <a:ea typeface="Nunito Sans Semi-Bold"/>
                <a:cs typeface="Nunito Sans Semi-Bold"/>
                <a:sym typeface="Nunito Sans Semi-Bold"/>
              </a:rPr>
              <a:t>Pontos Fortes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828956" y="0"/>
            <a:ext cx="459044" cy="10287000"/>
            <a:chOff x="0" y="0"/>
            <a:chExt cx="152400" cy="341522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2400" cy="3415224"/>
            </a:xfrm>
            <a:custGeom>
              <a:avLst/>
              <a:gdLst/>
              <a:ahLst/>
              <a:cxnLst/>
              <a:rect r="r" b="b" t="t" l="l"/>
              <a:pathLst>
                <a:path h="3415224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3415224"/>
                  </a:lnTo>
                  <a:lnTo>
                    <a:pt x="0" y="3415224"/>
                  </a:lnTo>
                  <a:close/>
                </a:path>
              </a:pathLst>
            </a:custGeom>
            <a:solidFill>
              <a:srgbClr val="FFF7F3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781731"/>
            <a:ext cx="4723539" cy="4723539"/>
          </a:xfrm>
          <a:custGeom>
            <a:avLst/>
            <a:gdLst/>
            <a:ahLst/>
            <a:cxnLst/>
            <a:rect r="r" b="b" t="t" l="l"/>
            <a:pathLst>
              <a:path h="4723539" w="4723539">
                <a:moveTo>
                  <a:pt x="0" y="0"/>
                </a:moveTo>
                <a:lnTo>
                  <a:pt x="4723539" y="0"/>
                </a:lnTo>
                <a:lnTo>
                  <a:pt x="4723539" y="4723538"/>
                </a:lnTo>
                <a:lnTo>
                  <a:pt x="0" y="472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-2361769"/>
            <a:ext cx="4723539" cy="472353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4CCBC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7925231"/>
            <a:ext cx="4723539" cy="4723539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4CCBC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614678" y="-471965"/>
            <a:ext cx="3551583" cy="1988886"/>
          </a:xfrm>
          <a:custGeom>
            <a:avLst/>
            <a:gdLst/>
            <a:ahLst/>
            <a:cxnLst/>
            <a:rect r="r" b="b" t="t" l="l"/>
            <a:pathLst>
              <a:path h="1988886" w="3551583">
                <a:moveTo>
                  <a:pt x="0" y="0"/>
                </a:moveTo>
                <a:lnTo>
                  <a:pt x="3551583" y="0"/>
                </a:lnTo>
                <a:lnTo>
                  <a:pt x="3551583" y="1988886"/>
                </a:lnTo>
                <a:lnTo>
                  <a:pt x="0" y="1988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14678" y="8772094"/>
            <a:ext cx="3566833" cy="2425447"/>
          </a:xfrm>
          <a:custGeom>
            <a:avLst/>
            <a:gdLst/>
            <a:ahLst/>
            <a:cxnLst/>
            <a:rect r="r" b="b" t="t" l="l"/>
            <a:pathLst>
              <a:path h="2425447" w="3566833">
                <a:moveTo>
                  <a:pt x="0" y="0"/>
                </a:moveTo>
                <a:lnTo>
                  <a:pt x="3566833" y="0"/>
                </a:lnTo>
                <a:lnTo>
                  <a:pt x="3566833" y="2425447"/>
                </a:lnTo>
                <a:lnTo>
                  <a:pt x="0" y="24254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35417" y="3812127"/>
            <a:ext cx="2910104" cy="2662745"/>
          </a:xfrm>
          <a:custGeom>
            <a:avLst/>
            <a:gdLst/>
            <a:ahLst/>
            <a:cxnLst/>
            <a:rect r="r" b="b" t="t" l="l"/>
            <a:pathLst>
              <a:path h="2662745" w="2910104">
                <a:moveTo>
                  <a:pt x="0" y="0"/>
                </a:moveTo>
                <a:lnTo>
                  <a:pt x="2910104" y="0"/>
                </a:lnTo>
                <a:lnTo>
                  <a:pt x="2910104" y="2662746"/>
                </a:lnTo>
                <a:lnTo>
                  <a:pt x="0" y="26627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895437" y="762066"/>
            <a:ext cx="9721137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39"/>
              </a:lnSpc>
            </a:pPr>
            <a:r>
              <a:rPr lang="en-US" sz="6699" b="true">
                <a:solidFill>
                  <a:srgbClr val="393A3F"/>
                </a:solidFill>
                <a:latin typeface="Nunito Sans Semi-Bold"/>
                <a:ea typeface="Nunito Sans Semi-Bold"/>
                <a:cs typeface="Nunito Sans Semi-Bold"/>
                <a:sym typeface="Nunito Sans Semi-Bold"/>
              </a:rPr>
              <a:t>Pontos Fracos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95437" y="1851660"/>
            <a:ext cx="8318085" cy="7406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Levantamento de requisitos superficial: Faltou uma análise mais profunda das necessidades reais e potenciais do restaurante, especialmente em relação à integração com a cozinha e a gestão de promoções.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Dependência da equipe técnica para alterações iniciais: Isso foi incompatível com a expectativa de agilidade e independência da equipe do restaurante.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Acessibilidade limitada: A ausência de um tutorial inicial e de acessibilidade digital prejudicou a experiência de usuários mais velhos ou turistas.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Falta de integração sistêmica: A ausência de integração com o sistema da cozinha mantém gargalos operacionais, como erros de pedidos e lentidão no atendimento.</a:t>
            </a:r>
          </a:p>
          <a:p>
            <a:pPr algn="l">
              <a:lnSpc>
                <a:spcPts val="3900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7828956" y="0"/>
            <a:ext cx="459044" cy="10287000"/>
            <a:chOff x="0" y="0"/>
            <a:chExt cx="152400" cy="341522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2400" cy="3415224"/>
            </a:xfrm>
            <a:custGeom>
              <a:avLst/>
              <a:gdLst/>
              <a:ahLst/>
              <a:cxnLst/>
              <a:rect r="r" b="b" t="t" l="l"/>
              <a:pathLst>
                <a:path h="3415224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3415224"/>
                  </a:lnTo>
                  <a:lnTo>
                    <a:pt x="0" y="3415224"/>
                  </a:lnTo>
                  <a:close/>
                </a:path>
              </a:pathLst>
            </a:custGeom>
            <a:solidFill>
              <a:srgbClr val="E4CCBC"/>
            </a:solid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CC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503941" y="1028700"/>
            <a:ext cx="8229600" cy="822960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7F3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-759571">
            <a:off x="11761193" y="8450117"/>
            <a:ext cx="921775" cy="2449900"/>
          </a:xfrm>
          <a:custGeom>
            <a:avLst/>
            <a:gdLst/>
            <a:ahLst/>
            <a:cxnLst/>
            <a:rect r="r" b="b" t="t" l="l"/>
            <a:pathLst>
              <a:path h="2449900" w="921775">
                <a:moveTo>
                  <a:pt x="0" y="0"/>
                </a:moveTo>
                <a:lnTo>
                  <a:pt x="921774" y="0"/>
                </a:lnTo>
                <a:lnTo>
                  <a:pt x="921774" y="2449900"/>
                </a:lnTo>
                <a:lnTo>
                  <a:pt x="0" y="24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50839">
            <a:off x="11873216" y="-294337"/>
            <a:ext cx="2134008" cy="1607175"/>
          </a:xfrm>
          <a:custGeom>
            <a:avLst/>
            <a:gdLst/>
            <a:ahLst/>
            <a:cxnLst/>
            <a:rect r="r" b="b" t="t" l="l"/>
            <a:pathLst>
              <a:path h="1607175" w="2134008">
                <a:moveTo>
                  <a:pt x="0" y="0"/>
                </a:moveTo>
                <a:lnTo>
                  <a:pt x="2134007" y="0"/>
                </a:lnTo>
                <a:lnTo>
                  <a:pt x="2134007" y="1607174"/>
                </a:lnTo>
                <a:lnTo>
                  <a:pt x="0" y="1607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22080" y="1028700"/>
            <a:ext cx="8260577" cy="8229600"/>
          </a:xfrm>
          <a:custGeom>
            <a:avLst/>
            <a:gdLst/>
            <a:ahLst/>
            <a:cxnLst/>
            <a:rect r="r" b="b" t="t" l="l"/>
            <a:pathLst>
              <a:path h="8229600" w="8260577">
                <a:moveTo>
                  <a:pt x="0" y="0"/>
                </a:moveTo>
                <a:lnTo>
                  <a:pt x="8260577" y="0"/>
                </a:lnTo>
                <a:lnTo>
                  <a:pt x="826057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81150" y="4127809"/>
            <a:ext cx="7582990" cy="493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Tecnologia (Web App + QR Code): A escolha por uma aplicação web em vez de um app nativo foi adequada ao orçamento e contexto do cliente. Contudo, faltaram camadas de acessibilidade e integração.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Back-End e CMS Simples: Apesar de funcional, o CMS desenvolvido ainda parece limitado para lidar com promoções sazonais, categorias dinâmicas ou campanhas de marketing digital.</a:t>
            </a:r>
          </a:p>
          <a:p>
            <a:pPr algn="l">
              <a:lnSpc>
                <a:spcPts val="39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81150" y="1251585"/>
            <a:ext cx="8062850" cy="18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true">
                <a:solidFill>
                  <a:srgbClr val="393A3F"/>
                </a:solidFill>
                <a:latin typeface="Nunito Sans Semi-Bold"/>
                <a:ea typeface="Nunito Sans Semi-Bold"/>
                <a:cs typeface="Nunito Sans Semi-Bold"/>
                <a:sym typeface="Nunito Sans Semi-Bold"/>
              </a:rPr>
              <a:t>Tecnologia e Métodos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0"/>
            <a:ext cx="459044" cy="10287000"/>
            <a:chOff x="0" y="0"/>
            <a:chExt cx="152400" cy="341522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2400" cy="3415224"/>
            </a:xfrm>
            <a:custGeom>
              <a:avLst/>
              <a:gdLst/>
              <a:ahLst/>
              <a:cxnLst/>
              <a:rect r="r" b="b" t="t" l="l"/>
              <a:pathLst>
                <a:path h="3415224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3415224"/>
                  </a:lnTo>
                  <a:lnTo>
                    <a:pt x="0" y="3415224"/>
                  </a:lnTo>
                  <a:close/>
                </a:path>
              </a:pathLst>
            </a:custGeom>
            <a:solidFill>
              <a:srgbClr val="FFF7F3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CC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81619" y="721503"/>
            <a:ext cx="11046973" cy="6089644"/>
          </a:xfrm>
          <a:custGeom>
            <a:avLst/>
            <a:gdLst/>
            <a:ahLst/>
            <a:cxnLst/>
            <a:rect r="r" b="b" t="t" l="l"/>
            <a:pathLst>
              <a:path h="6089644" w="11046973">
                <a:moveTo>
                  <a:pt x="0" y="0"/>
                </a:moveTo>
                <a:lnTo>
                  <a:pt x="11046973" y="0"/>
                </a:lnTo>
                <a:lnTo>
                  <a:pt x="11046973" y="6089644"/>
                </a:lnTo>
                <a:lnTo>
                  <a:pt x="0" y="60896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00264">
            <a:off x="2276257" y="3863976"/>
            <a:ext cx="1511595" cy="2260329"/>
          </a:xfrm>
          <a:custGeom>
            <a:avLst/>
            <a:gdLst/>
            <a:ahLst/>
            <a:cxnLst/>
            <a:rect r="r" b="b" t="t" l="l"/>
            <a:pathLst>
              <a:path h="2260329" w="1511595">
                <a:moveTo>
                  <a:pt x="0" y="0"/>
                </a:moveTo>
                <a:lnTo>
                  <a:pt x="1511595" y="0"/>
                </a:lnTo>
                <a:lnTo>
                  <a:pt x="1511595" y="2260329"/>
                </a:lnTo>
                <a:lnTo>
                  <a:pt x="0" y="22603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5590789"/>
            <a:ext cx="18288000" cy="4696211"/>
            <a:chOff x="0" y="0"/>
            <a:chExt cx="144512994" cy="3710977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2390" y="72390"/>
              <a:ext cx="144368220" cy="36964993"/>
            </a:xfrm>
            <a:custGeom>
              <a:avLst/>
              <a:gdLst/>
              <a:ahLst/>
              <a:cxnLst/>
              <a:rect r="r" b="b" t="t" l="l"/>
              <a:pathLst>
                <a:path h="36964993" w="144368220">
                  <a:moveTo>
                    <a:pt x="0" y="0"/>
                  </a:moveTo>
                  <a:lnTo>
                    <a:pt x="144368220" y="0"/>
                  </a:lnTo>
                  <a:lnTo>
                    <a:pt x="144368220" y="36964993"/>
                  </a:lnTo>
                  <a:lnTo>
                    <a:pt x="0" y="36964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7F3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4512990" cy="37109772"/>
            </a:xfrm>
            <a:custGeom>
              <a:avLst/>
              <a:gdLst/>
              <a:ahLst/>
              <a:cxnLst/>
              <a:rect r="r" b="b" t="t" l="l"/>
              <a:pathLst>
                <a:path h="37109772" w="144512990">
                  <a:moveTo>
                    <a:pt x="144368217" y="36964993"/>
                  </a:moveTo>
                  <a:lnTo>
                    <a:pt x="144512990" y="36964993"/>
                  </a:lnTo>
                  <a:lnTo>
                    <a:pt x="144512990" y="37109772"/>
                  </a:lnTo>
                  <a:lnTo>
                    <a:pt x="144368217" y="37109772"/>
                  </a:lnTo>
                  <a:lnTo>
                    <a:pt x="144368217" y="36964993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36964993"/>
                  </a:lnTo>
                  <a:lnTo>
                    <a:pt x="0" y="36964993"/>
                  </a:lnTo>
                  <a:lnTo>
                    <a:pt x="0" y="144780"/>
                  </a:lnTo>
                  <a:close/>
                  <a:moveTo>
                    <a:pt x="0" y="36964993"/>
                  </a:moveTo>
                  <a:lnTo>
                    <a:pt x="144780" y="36964993"/>
                  </a:lnTo>
                  <a:lnTo>
                    <a:pt x="144780" y="37109772"/>
                  </a:lnTo>
                  <a:lnTo>
                    <a:pt x="0" y="37109772"/>
                  </a:lnTo>
                  <a:lnTo>
                    <a:pt x="0" y="36964993"/>
                  </a:lnTo>
                  <a:close/>
                  <a:moveTo>
                    <a:pt x="144368217" y="144780"/>
                  </a:moveTo>
                  <a:lnTo>
                    <a:pt x="144512990" y="144780"/>
                  </a:lnTo>
                  <a:lnTo>
                    <a:pt x="144512990" y="36964993"/>
                  </a:lnTo>
                  <a:lnTo>
                    <a:pt x="144368217" y="36964993"/>
                  </a:lnTo>
                  <a:lnTo>
                    <a:pt x="144368217" y="144780"/>
                  </a:lnTo>
                  <a:close/>
                  <a:moveTo>
                    <a:pt x="144780" y="36964993"/>
                  </a:moveTo>
                  <a:lnTo>
                    <a:pt x="144368217" y="36964993"/>
                  </a:lnTo>
                  <a:lnTo>
                    <a:pt x="144368217" y="37109772"/>
                  </a:lnTo>
                  <a:lnTo>
                    <a:pt x="144780" y="37109772"/>
                  </a:lnTo>
                  <a:lnTo>
                    <a:pt x="144780" y="36964993"/>
                  </a:lnTo>
                  <a:close/>
                  <a:moveTo>
                    <a:pt x="144368217" y="0"/>
                  </a:moveTo>
                  <a:lnTo>
                    <a:pt x="144512990" y="0"/>
                  </a:lnTo>
                  <a:lnTo>
                    <a:pt x="144512990" y="144780"/>
                  </a:lnTo>
                  <a:lnTo>
                    <a:pt x="144368217" y="144780"/>
                  </a:lnTo>
                  <a:lnTo>
                    <a:pt x="14436821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4368217" y="0"/>
                  </a:lnTo>
                  <a:lnTo>
                    <a:pt x="14436821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FF7F3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9144000" y="5683374"/>
            <a:ext cx="8957893" cy="443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Solução: Criar um módulo de envio automático de pedidos para a cozinha (via tela ou impressora térmica).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Tecnologia: WebSockets ou API com impressora ESC/POS.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Impacto: Reduz erros manuais e agiliza o atendimento.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Custo estimado: R$ 6.000 a R$ 8.000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Tempo estimado: 4 semanas</a:t>
            </a:r>
          </a:p>
          <a:p>
            <a:pPr algn="l">
              <a:lnSpc>
                <a:spcPts val="39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53701" y="6263459"/>
            <a:ext cx="8676406" cy="3286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393A3F"/>
                </a:solidFill>
                <a:latin typeface="Nunito Sans Semi-Bold"/>
                <a:ea typeface="Nunito Sans Semi-Bold"/>
                <a:cs typeface="Nunito Sans Semi-Bold"/>
                <a:sym typeface="Nunito Sans Semi-Bold"/>
              </a:rPr>
              <a:t>Integração com o Sistema de Pedidos da Cozinha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450839">
            <a:off x="13276547" y="-268597"/>
            <a:ext cx="1895228" cy="1427343"/>
          </a:xfrm>
          <a:custGeom>
            <a:avLst/>
            <a:gdLst/>
            <a:ahLst/>
            <a:cxnLst/>
            <a:rect r="r" b="b" t="t" l="l"/>
            <a:pathLst>
              <a:path h="1427343" w="1895228">
                <a:moveTo>
                  <a:pt x="0" y="0"/>
                </a:moveTo>
                <a:lnTo>
                  <a:pt x="1895227" y="0"/>
                </a:lnTo>
                <a:lnTo>
                  <a:pt x="1895227" y="1427343"/>
                </a:lnTo>
                <a:lnTo>
                  <a:pt x="0" y="1427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CC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923080"/>
            <a:ext cx="6440839" cy="644083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7F3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61380" y="2763333"/>
            <a:ext cx="5808159" cy="4247216"/>
          </a:xfrm>
          <a:custGeom>
            <a:avLst/>
            <a:gdLst/>
            <a:ahLst/>
            <a:cxnLst/>
            <a:rect r="r" b="b" t="t" l="l"/>
            <a:pathLst>
              <a:path h="4247216" w="5808159">
                <a:moveTo>
                  <a:pt x="0" y="0"/>
                </a:moveTo>
                <a:lnTo>
                  <a:pt x="5808159" y="0"/>
                </a:lnTo>
                <a:lnTo>
                  <a:pt x="5808159" y="4247216"/>
                </a:lnTo>
                <a:lnTo>
                  <a:pt x="0" y="4247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77859" y="8363920"/>
            <a:ext cx="4826978" cy="4826978"/>
          </a:xfrm>
          <a:custGeom>
            <a:avLst/>
            <a:gdLst/>
            <a:ahLst/>
            <a:cxnLst/>
            <a:rect r="r" b="b" t="t" l="l"/>
            <a:pathLst>
              <a:path h="4826978" w="4826978">
                <a:moveTo>
                  <a:pt x="0" y="0"/>
                </a:moveTo>
                <a:lnTo>
                  <a:pt x="4826979" y="0"/>
                </a:lnTo>
                <a:lnTo>
                  <a:pt x="4826979" y="4826978"/>
                </a:lnTo>
                <a:lnTo>
                  <a:pt x="0" y="48269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65460" y="-2490809"/>
            <a:ext cx="4826978" cy="4826978"/>
          </a:xfrm>
          <a:custGeom>
            <a:avLst/>
            <a:gdLst/>
            <a:ahLst/>
            <a:cxnLst/>
            <a:rect r="r" b="b" t="t" l="l"/>
            <a:pathLst>
              <a:path h="4826978" w="4826978">
                <a:moveTo>
                  <a:pt x="0" y="0"/>
                </a:moveTo>
                <a:lnTo>
                  <a:pt x="4826978" y="0"/>
                </a:lnTo>
                <a:lnTo>
                  <a:pt x="4826978" y="4826978"/>
                </a:lnTo>
                <a:lnTo>
                  <a:pt x="0" y="48269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828956" y="0"/>
            <a:ext cx="459044" cy="10287000"/>
            <a:chOff x="0" y="0"/>
            <a:chExt cx="152400" cy="34152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2400" cy="3415224"/>
            </a:xfrm>
            <a:custGeom>
              <a:avLst/>
              <a:gdLst/>
              <a:ahLst/>
              <a:cxnLst/>
              <a:rect r="r" b="b" t="t" l="l"/>
              <a:pathLst>
                <a:path h="3415224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3415224"/>
                  </a:lnTo>
                  <a:lnTo>
                    <a:pt x="0" y="3415224"/>
                  </a:lnTo>
                  <a:close/>
                </a:path>
              </a:pathLst>
            </a:custGeom>
            <a:solidFill>
              <a:srgbClr val="FFF7F3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31488" y="9046206"/>
            <a:ext cx="2008285" cy="2243894"/>
          </a:xfrm>
          <a:custGeom>
            <a:avLst/>
            <a:gdLst/>
            <a:ahLst/>
            <a:cxnLst/>
            <a:rect r="r" b="b" t="t" l="l"/>
            <a:pathLst>
              <a:path h="2243894" w="2008285">
                <a:moveTo>
                  <a:pt x="0" y="0"/>
                </a:moveTo>
                <a:lnTo>
                  <a:pt x="2008285" y="0"/>
                </a:lnTo>
                <a:lnTo>
                  <a:pt x="2008285" y="2243894"/>
                </a:lnTo>
                <a:lnTo>
                  <a:pt x="0" y="2243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565014" y="3515759"/>
            <a:ext cx="7582990" cy="4434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Solução: Permitir agendamento e destaque de promoções no CMS.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Funcionalidade: Ofertas por tempo, destaque de pratos, ativação automática.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Impacto: Aumenta atratividade e vendas em datas especiais.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Custo estimado: R$ 5.000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Tempo estimado: 3 semanas</a:t>
            </a:r>
          </a:p>
          <a:p>
            <a:pPr algn="l">
              <a:lnSpc>
                <a:spcPts val="39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884062" y="1240794"/>
            <a:ext cx="8944894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 b="true">
                <a:solidFill>
                  <a:srgbClr val="393A3F"/>
                </a:solidFill>
                <a:latin typeface="Nunito Sans Semi-Bold"/>
                <a:ea typeface="Nunito Sans Semi-Bold"/>
                <a:cs typeface="Nunito Sans Semi-Bold"/>
                <a:sym typeface="Nunito Sans Semi-Bold"/>
              </a:rPr>
              <a:t>Módulo de Promoções </a:t>
            </a:r>
          </a:p>
          <a:p>
            <a:pPr algn="l">
              <a:lnSpc>
                <a:spcPts val="7680"/>
              </a:lnSpc>
            </a:pPr>
            <a:r>
              <a:rPr lang="en-US" sz="6400" b="true">
                <a:solidFill>
                  <a:srgbClr val="393A3F"/>
                </a:solidFill>
                <a:latin typeface="Nunito Sans Semi-Bold"/>
                <a:ea typeface="Nunito Sans Semi-Bold"/>
                <a:cs typeface="Nunito Sans Semi-Bold"/>
                <a:sym typeface="Nunito Sans Semi-Bold"/>
              </a:rPr>
              <a:t>e Campanhas Sazonais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5974806" y="-1003100"/>
            <a:ext cx="2008285" cy="2243894"/>
          </a:xfrm>
          <a:custGeom>
            <a:avLst/>
            <a:gdLst/>
            <a:ahLst/>
            <a:cxnLst/>
            <a:rect r="r" b="b" t="t" l="l"/>
            <a:pathLst>
              <a:path h="2243894" w="2008285">
                <a:moveTo>
                  <a:pt x="0" y="0"/>
                </a:moveTo>
                <a:lnTo>
                  <a:pt x="2008286" y="0"/>
                </a:lnTo>
                <a:lnTo>
                  <a:pt x="2008286" y="2243894"/>
                </a:lnTo>
                <a:lnTo>
                  <a:pt x="0" y="2243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86700" y="1048617"/>
            <a:ext cx="8689543" cy="8689543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E4CCBC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213242" y="0"/>
            <a:ext cx="9856868" cy="8871181"/>
          </a:xfrm>
          <a:custGeom>
            <a:avLst/>
            <a:gdLst/>
            <a:ahLst/>
            <a:cxnLst/>
            <a:rect r="r" b="b" t="t" l="l"/>
            <a:pathLst>
              <a:path h="8871181" w="9856868">
                <a:moveTo>
                  <a:pt x="0" y="0"/>
                </a:moveTo>
                <a:lnTo>
                  <a:pt x="9856868" y="0"/>
                </a:lnTo>
                <a:lnTo>
                  <a:pt x="9856868" y="8871181"/>
                </a:lnTo>
                <a:lnTo>
                  <a:pt x="0" y="8871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57559">
            <a:off x="10525359" y="8044194"/>
            <a:ext cx="2224850" cy="2428213"/>
          </a:xfrm>
          <a:custGeom>
            <a:avLst/>
            <a:gdLst/>
            <a:ahLst/>
            <a:cxnLst/>
            <a:rect r="r" b="b" t="t" l="l"/>
            <a:pathLst>
              <a:path h="2428213" w="2224850">
                <a:moveTo>
                  <a:pt x="0" y="0"/>
                </a:moveTo>
                <a:lnTo>
                  <a:pt x="2224850" y="0"/>
                </a:lnTo>
                <a:lnTo>
                  <a:pt x="2224850" y="2428212"/>
                </a:lnTo>
                <a:lnTo>
                  <a:pt x="0" y="24282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55137">
            <a:off x="16233666" y="725749"/>
            <a:ext cx="1677106" cy="1709152"/>
          </a:xfrm>
          <a:custGeom>
            <a:avLst/>
            <a:gdLst/>
            <a:ahLst/>
            <a:cxnLst/>
            <a:rect r="r" b="b" t="t" l="l"/>
            <a:pathLst>
              <a:path h="1709152" w="1677106">
                <a:moveTo>
                  <a:pt x="0" y="0"/>
                </a:moveTo>
                <a:lnTo>
                  <a:pt x="1677106" y="0"/>
                </a:lnTo>
                <a:lnTo>
                  <a:pt x="1677106" y="1709152"/>
                </a:lnTo>
                <a:lnTo>
                  <a:pt x="0" y="1709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0"/>
            <a:ext cx="459044" cy="10287000"/>
            <a:chOff x="0" y="0"/>
            <a:chExt cx="152400" cy="341522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2400" cy="3415224"/>
            </a:xfrm>
            <a:custGeom>
              <a:avLst/>
              <a:gdLst/>
              <a:ahLst/>
              <a:cxnLst/>
              <a:rect r="r" b="b" t="t" l="l"/>
              <a:pathLst>
                <a:path h="3415224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3415224"/>
                  </a:lnTo>
                  <a:lnTo>
                    <a:pt x="0" y="3415224"/>
                  </a:lnTo>
                  <a:close/>
                </a:path>
              </a:pathLst>
            </a:custGeom>
            <a:solidFill>
              <a:srgbClr val="E4CCBC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561010" y="2331634"/>
            <a:ext cx="7582990" cy="2948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Solução: Inserir tutorial inicial, botão de “modo simplificado”, suporte a leitores de tela e idiomas.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Impacto: Facilita uso por idosos e turistas.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Custo estimado: R$ 3.000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Tempo estimado: 2 semanas</a:t>
            </a:r>
          </a:p>
          <a:p>
            <a:pPr algn="l">
              <a:lnSpc>
                <a:spcPts val="39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72889" y="172629"/>
            <a:ext cx="7959233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393A3F"/>
                </a:solidFill>
                <a:latin typeface="Nunito Sans Semi-Bold"/>
                <a:ea typeface="Nunito Sans Semi-Bold"/>
                <a:cs typeface="Nunito Sans Semi-Bold"/>
                <a:sym typeface="Nunito Sans Semi-Bold"/>
              </a:rPr>
              <a:t>Acessibilidade e Tutorial Interativo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2889" y="4880261"/>
            <a:ext cx="7959233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393A3F"/>
                </a:solidFill>
                <a:latin typeface="Nunito Sans Semi-Bold"/>
                <a:ea typeface="Nunito Sans Semi-Bold"/>
                <a:cs typeface="Nunito Sans Semi-Bold"/>
                <a:sym typeface="Nunito Sans Semi-Bold"/>
              </a:rPr>
              <a:t>Cronograma Geral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25066" y="5947061"/>
            <a:ext cx="7582990" cy="3939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Duração Total: 12 semanas</a:t>
            </a:r>
          </a:p>
          <a:p>
            <a:pPr algn="l">
              <a:lnSpc>
                <a:spcPts val="3900"/>
              </a:lnSpc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Etapas principais:</a:t>
            </a:r>
          </a:p>
          <a:p>
            <a:pPr algn="l" marL="561341" indent="-280670" lvl="1">
              <a:lnSpc>
                <a:spcPts val="3900"/>
              </a:lnSpc>
              <a:buAutoNum type="arabicPeriod" startAt="1"/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Planejamento (1 semana)</a:t>
            </a:r>
          </a:p>
          <a:p>
            <a:pPr algn="l" marL="561341" indent="-280670" lvl="1">
              <a:lnSpc>
                <a:spcPts val="3900"/>
              </a:lnSpc>
              <a:buAutoNum type="arabicPeriod" startAt="1"/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Integração com a cozinha (4 semanas)</a:t>
            </a:r>
          </a:p>
          <a:p>
            <a:pPr algn="l" marL="561341" indent="-280670" lvl="1">
              <a:lnSpc>
                <a:spcPts val="3900"/>
              </a:lnSpc>
              <a:buAutoNum type="arabicPeriod" startAt="1"/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Módulo de promoções (3 semanas)</a:t>
            </a:r>
          </a:p>
          <a:p>
            <a:pPr algn="l" marL="561341" indent="-280670" lvl="1">
              <a:lnSpc>
                <a:spcPts val="3900"/>
              </a:lnSpc>
              <a:buAutoNum type="arabicPeriod" startAt="1"/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Acessibilidade e tutorial (2 semanas)</a:t>
            </a:r>
          </a:p>
          <a:p>
            <a:pPr algn="l" marL="561341" indent="-280670" lvl="1">
              <a:lnSpc>
                <a:spcPts val="3900"/>
              </a:lnSpc>
              <a:buAutoNum type="arabicPeriod" startAt="1"/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Testes, treinamento e lançamento (2 semanas)</a:t>
            </a:r>
          </a:p>
          <a:p>
            <a:pPr algn="l">
              <a:lnSpc>
                <a:spcPts val="390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CCB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35607" y="8350131"/>
            <a:ext cx="18786506" cy="2162386"/>
            <a:chOff x="0" y="0"/>
            <a:chExt cx="148452219" cy="17087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72390" y="72390"/>
              <a:ext cx="148307440" cy="16942540"/>
            </a:xfrm>
            <a:custGeom>
              <a:avLst/>
              <a:gdLst/>
              <a:ahLst/>
              <a:cxnLst/>
              <a:rect r="r" b="b" t="t" l="l"/>
              <a:pathLst>
                <a:path h="16942540" w="148307440">
                  <a:moveTo>
                    <a:pt x="0" y="0"/>
                  </a:moveTo>
                  <a:lnTo>
                    <a:pt x="148307440" y="0"/>
                  </a:lnTo>
                  <a:lnTo>
                    <a:pt x="148307440" y="16942540"/>
                  </a:lnTo>
                  <a:lnTo>
                    <a:pt x="0" y="16942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7F3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48452222" cy="17087320"/>
            </a:xfrm>
            <a:custGeom>
              <a:avLst/>
              <a:gdLst/>
              <a:ahLst/>
              <a:cxnLst/>
              <a:rect r="r" b="b" t="t" l="l"/>
              <a:pathLst>
                <a:path h="17087320" w="148452222">
                  <a:moveTo>
                    <a:pt x="148307437" y="16942539"/>
                  </a:moveTo>
                  <a:lnTo>
                    <a:pt x="148452222" y="16942539"/>
                  </a:lnTo>
                  <a:lnTo>
                    <a:pt x="148452222" y="17087320"/>
                  </a:lnTo>
                  <a:lnTo>
                    <a:pt x="148307437" y="17087320"/>
                  </a:lnTo>
                  <a:lnTo>
                    <a:pt x="148307437" y="16942539"/>
                  </a:lnTo>
                  <a:close/>
                  <a:moveTo>
                    <a:pt x="0" y="144780"/>
                  </a:moveTo>
                  <a:lnTo>
                    <a:pt x="144780" y="144780"/>
                  </a:lnTo>
                  <a:lnTo>
                    <a:pt x="144780" y="16942539"/>
                  </a:lnTo>
                  <a:lnTo>
                    <a:pt x="0" y="16942539"/>
                  </a:lnTo>
                  <a:lnTo>
                    <a:pt x="0" y="144780"/>
                  </a:lnTo>
                  <a:close/>
                  <a:moveTo>
                    <a:pt x="0" y="16942539"/>
                  </a:moveTo>
                  <a:lnTo>
                    <a:pt x="144780" y="16942539"/>
                  </a:lnTo>
                  <a:lnTo>
                    <a:pt x="144780" y="17087320"/>
                  </a:lnTo>
                  <a:lnTo>
                    <a:pt x="0" y="17087320"/>
                  </a:lnTo>
                  <a:lnTo>
                    <a:pt x="0" y="16942539"/>
                  </a:lnTo>
                  <a:close/>
                  <a:moveTo>
                    <a:pt x="148307437" y="144780"/>
                  </a:moveTo>
                  <a:lnTo>
                    <a:pt x="148452222" y="144780"/>
                  </a:lnTo>
                  <a:lnTo>
                    <a:pt x="148452222" y="16942539"/>
                  </a:lnTo>
                  <a:lnTo>
                    <a:pt x="148307437" y="16942539"/>
                  </a:lnTo>
                  <a:lnTo>
                    <a:pt x="148307437" y="144780"/>
                  </a:lnTo>
                  <a:close/>
                  <a:moveTo>
                    <a:pt x="144780" y="16942539"/>
                  </a:moveTo>
                  <a:lnTo>
                    <a:pt x="148307437" y="16942539"/>
                  </a:lnTo>
                  <a:lnTo>
                    <a:pt x="148307437" y="17087320"/>
                  </a:lnTo>
                  <a:lnTo>
                    <a:pt x="144780" y="17087320"/>
                  </a:lnTo>
                  <a:lnTo>
                    <a:pt x="144780" y="16942539"/>
                  </a:lnTo>
                  <a:close/>
                  <a:moveTo>
                    <a:pt x="148307437" y="0"/>
                  </a:moveTo>
                  <a:lnTo>
                    <a:pt x="148452222" y="0"/>
                  </a:lnTo>
                  <a:lnTo>
                    <a:pt x="148452222" y="144780"/>
                  </a:lnTo>
                  <a:lnTo>
                    <a:pt x="148307437" y="144780"/>
                  </a:lnTo>
                  <a:lnTo>
                    <a:pt x="148307437" y="0"/>
                  </a:lnTo>
                  <a:close/>
                  <a:moveTo>
                    <a:pt x="0" y="0"/>
                  </a:moveTo>
                  <a:lnTo>
                    <a:pt x="144780" y="0"/>
                  </a:lnTo>
                  <a:lnTo>
                    <a:pt x="144780" y="144780"/>
                  </a:lnTo>
                  <a:lnTo>
                    <a:pt x="0" y="144780"/>
                  </a:lnTo>
                  <a:lnTo>
                    <a:pt x="0" y="0"/>
                  </a:lnTo>
                  <a:close/>
                  <a:moveTo>
                    <a:pt x="144780" y="0"/>
                  </a:moveTo>
                  <a:lnTo>
                    <a:pt x="148307437" y="0"/>
                  </a:lnTo>
                  <a:lnTo>
                    <a:pt x="148307437" y="144780"/>
                  </a:lnTo>
                  <a:lnTo>
                    <a:pt x="144780" y="144780"/>
                  </a:lnTo>
                  <a:lnTo>
                    <a:pt x="144780" y="0"/>
                  </a:lnTo>
                  <a:close/>
                </a:path>
              </a:pathLst>
            </a:custGeom>
            <a:solidFill>
              <a:srgbClr val="FFF7F3"/>
            </a:solid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11151836" y="1507353"/>
            <a:ext cx="8277202" cy="8478568"/>
          </a:xfrm>
          <a:custGeom>
            <a:avLst/>
            <a:gdLst/>
            <a:ahLst/>
            <a:cxnLst/>
            <a:rect r="r" b="b" t="t" l="l"/>
            <a:pathLst>
              <a:path h="8478568" w="8277202">
                <a:moveTo>
                  <a:pt x="8277202" y="0"/>
                </a:moveTo>
                <a:lnTo>
                  <a:pt x="0" y="0"/>
                </a:lnTo>
                <a:lnTo>
                  <a:pt x="0" y="8478569"/>
                </a:lnTo>
                <a:lnTo>
                  <a:pt x="8277202" y="8478569"/>
                </a:lnTo>
                <a:lnTo>
                  <a:pt x="827720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50839">
            <a:off x="13261627" y="-245821"/>
            <a:ext cx="1563301" cy="1177361"/>
          </a:xfrm>
          <a:custGeom>
            <a:avLst/>
            <a:gdLst/>
            <a:ahLst/>
            <a:cxnLst/>
            <a:rect r="r" b="b" t="t" l="l"/>
            <a:pathLst>
              <a:path h="1177361" w="1563301">
                <a:moveTo>
                  <a:pt x="0" y="0"/>
                </a:moveTo>
                <a:lnTo>
                  <a:pt x="1563301" y="0"/>
                </a:lnTo>
                <a:lnTo>
                  <a:pt x="1563301" y="1177361"/>
                </a:lnTo>
                <a:lnTo>
                  <a:pt x="0" y="1177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61010" y="4027790"/>
            <a:ext cx="7582990" cy="245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+30% de agilidade nos pedidos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Maior alcance entre públicos diversos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Mais vendas com promoções inteligentes</a:t>
            </a:r>
          </a:p>
          <a:p>
            <a:pPr algn="l" marL="561341" indent="-280670" lvl="1">
              <a:lnSpc>
                <a:spcPts val="3900"/>
              </a:lnSpc>
              <a:buFont typeface="Arial"/>
              <a:buChar char="•"/>
            </a:pPr>
            <a:r>
              <a:rPr lang="en-US" sz="2600">
                <a:solidFill>
                  <a:srgbClr val="393A3F"/>
                </a:solidFill>
                <a:latin typeface="Nunito Sans Extra-Light"/>
                <a:ea typeface="Nunito Sans Extra-Light"/>
                <a:cs typeface="Nunito Sans Extra-Light"/>
                <a:sym typeface="Nunito Sans Extra-Light"/>
              </a:rPr>
              <a:t>Redução de erros e retrabalho</a:t>
            </a:r>
          </a:p>
          <a:p>
            <a:pPr algn="l">
              <a:lnSpc>
                <a:spcPts val="39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561010" y="1296244"/>
            <a:ext cx="4657303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393A3F"/>
                </a:solidFill>
                <a:latin typeface="Nunito Sans Semi-Bold"/>
                <a:ea typeface="Nunito Sans Semi-Bold"/>
                <a:cs typeface="Nunito Sans Semi-Bold"/>
                <a:sym typeface="Nunito Sans Semi-Bold"/>
              </a:rPr>
              <a:t>Impactos Esperados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7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828956" y="0"/>
            <a:ext cx="459044" cy="10287000"/>
            <a:chOff x="0" y="0"/>
            <a:chExt cx="152400" cy="34152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2400" cy="3415224"/>
            </a:xfrm>
            <a:custGeom>
              <a:avLst/>
              <a:gdLst/>
              <a:ahLst/>
              <a:cxnLst/>
              <a:rect r="r" b="b" t="t" l="l"/>
              <a:pathLst>
                <a:path h="3415224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3415224"/>
                  </a:lnTo>
                  <a:lnTo>
                    <a:pt x="0" y="3415224"/>
                  </a:lnTo>
                  <a:close/>
                </a:path>
              </a:pathLst>
            </a:custGeom>
            <a:solidFill>
              <a:srgbClr val="E4CCB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459044" cy="10287000"/>
            <a:chOff x="0" y="0"/>
            <a:chExt cx="152400" cy="34152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2400" cy="3415224"/>
            </a:xfrm>
            <a:custGeom>
              <a:avLst/>
              <a:gdLst/>
              <a:ahLst/>
              <a:cxnLst/>
              <a:rect r="r" b="b" t="t" l="l"/>
              <a:pathLst>
                <a:path h="3415224" w="152400">
                  <a:moveTo>
                    <a:pt x="0" y="0"/>
                  </a:moveTo>
                  <a:lnTo>
                    <a:pt x="152400" y="0"/>
                  </a:lnTo>
                  <a:lnTo>
                    <a:pt x="152400" y="3415224"/>
                  </a:lnTo>
                  <a:lnTo>
                    <a:pt x="0" y="3415224"/>
                  </a:lnTo>
                  <a:close/>
                </a:path>
              </a:pathLst>
            </a:custGeom>
            <a:solidFill>
              <a:srgbClr val="E4CCBC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749873" y="4270140"/>
            <a:ext cx="10788254" cy="7174189"/>
          </a:xfrm>
          <a:custGeom>
            <a:avLst/>
            <a:gdLst/>
            <a:ahLst/>
            <a:cxnLst/>
            <a:rect r="r" b="b" t="t" l="l"/>
            <a:pathLst>
              <a:path h="7174189" w="10788254">
                <a:moveTo>
                  <a:pt x="0" y="0"/>
                </a:moveTo>
                <a:lnTo>
                  <a:pt x="10788254" y="0"/>
                </a:lnTo>
                <a:lnTo>
                  <a:pt x="10788254" y="7174189"/>
                </a:lnTo>
                <a:lnTo>
                  <a:pt x="0" y="7174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178737">
            <a:off x="14108791" y="8597067"/>
            <a:ext cx="858673" cy="2282187"/>
          </a:xfrm>
          <a:custGeom>
            <a:avLst/>
            <a:gdLst/>
            <a:ahLst/>
            <a:cxnLst/>
            <a:rect r="r" b="b" t="t" l="l"/>
            <a:pathLst>
              <a:path h="2282187" w="858673">
                <a:moveTo>
                  <a:pt x="0" y="0"/>
                </a:moveTo>
                <a:lnTo>
                  <a:pt x="858672" y="0"/>
                </a:lnTo>
                <a:lnTo>
                  <a:pt x="858672" y="2282186"/>
                </a:lnTo>
                <a:lnTo>
                  <a:pt x="0" y="2282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087413">
            <a:off x="2997785" y="8751451"/>
            <a:ext cx="1783484" cy="1817563"/>
          </a:xfrm>
          <a:custGeom>
            <a:avLst/>
            <a:gdLst/>
            <a:ahLst/>
            <a:cxnLst/>
            <a:rect r="r" b="b" t="t" l="l"/>
            <a:pathLst>
              <a:path h="1817563" w="1783484">
                <a:moveTo>
                  <a:pt x="1783484" y="0"/>
                </a:moveTo>
                <a:lnTo>
                  <a:pt x="0" y="0"/>
                </a:lnTo>
                <a:lnTo>
                  <a:pt x="0" y="1817563"/>
                </a:lnTo>
                <a:lnTo>
                  <a:pt x="1783484" y="1817563"/>
                </a:lnTo>
                <a:lnTo>
                  <a:pt x="178348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85486" y="2044043"/>
            <a:ext cx="13317029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70"/>
              </a:lnSpc>
            </a:pPr>
            <a:r>
              <a:rPr lang="en-US" sz="8700" b="true">
                <a:solidFill>
                  <a:srgbClr val="393A3F"/>
                </a:solidFill>
                <a:latin typeface="Nunito Sans Semi-Bold"/>
                <a:ea typeface="Nunito Sans Semi-Bold"/>
                <a:cs typeface="Nunito Sans Semi-Bold"/>
                <a:sym typeface="Nunito Sans Semi-Bold"/>
              </a:rPr>
              <a:t>Obrigado!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DAGu0iWLwCw</dc:identifier>
  <dcterms:modified xsi:type="dcterms:W3CDTF">2011-08-01T06:04:30Z</dcterms:modified>
  <cp:revision>1</cp:revision>
  <dc:title>restaurante</dc:title>
</cp:coreProperties>
</file>